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3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4.xml" ContentType="application/vnd.openxmlformats-officedocument.presentationml.notesSlide+xml"/>
  <Override PartName="/ppt/comments/comment4.xml" ContentType="application/vnd.openxmlformats-officedocument.presentationml.comments+xml"/>
  <Override PartName="/ppt/notesSlides/notesSlide5.xml" ContentType="application/vnd.openxmlformats-officedocument.presentationml.notesSlide+xml"/>
  <Override PartName="/ppt/comments/comment5.xml" ContentType="application/vnd.openxmlformats-officedocument.presentationml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57" r:id="rId3"/>
    <p:sldId id="258" r:id="rId4"/>
    <p:sldId id="267" r:id="rId5"/>
    <p:sldId id="260" r:id="rId6"/>
    <p:sldId id="261" r:id="rId7"/>
    <p:sldId id="262" r:id="rId8"/>
    <p:sldId id="269" r:id="rId9"/>
    <p:sldId id="270" r:id="rId10"/>
    <p:sldId id="268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ristian Vorstius" initials="" lastIdx="1" clrIdx="0"/>
  <p:cmAuthor id="1" name="schoenenberg" initials="s" lastIdx="6" clrIdx="1">
    <p:extLst>
      <p:ext uri="{19B8F6BF-5375-455C-9EA6-DF929625EA0E}">
        <p15:presenceInfo xmlns:p15="http://schemas.microsoft.com/office/powerpoint/2012/main" userId="schoenenber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76551" autoAdjust="0"/>
  </p:normalViewPr>
  <p:slideViewPr>
    <p:cSldViewPr>
      <p:cViewPr varScale="1">
        <p:scale>
          <a:sx n="51" d="100"/>
          <a:sy n="51" d="100"/>
        </p:scale>
        <p:origin x="763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77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2-15T16:20:14.828" idx="1">
    <p:pos x="3953" y="2582"/>
    <p:text>Die Datei ist folgendermaßen zu benennen:
Orientierungspraktikum
Matrikelnummer_OT_Bericht.pptx
Bsp: 123456_OT_Bericht.pptx 
Berufsqualifizierende Tätigkeit I:
Matrikelnummer_BQT1Bericht.pptx
Bsp: 123456_BQT1_Bericht.pptx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1-21T15:14:12.683" idx="6">
    <p:pos x="4041" y="1338"/>
    <p:text>Falls hier ein Praktikum aus dem Bereich Berufsqualifizierende Tätigkeit I (6.1b) beschrieben wird, kann diese Folie gelöscht werden.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1-21T15:12:36.730" idx="3">
    <p:pos x="5379" y="1050"/>
    <p:text>Bitte besonders auf Aufgaben und Tätigkeiten eingehen, die laut Approbationsordnung gefordert werden. Falls hier ein Praktikum aus dem Bereich Berufsqualifizierende Tätigkeit I (6.1b) beschrieben wird, kann diese Folie gelöscht werden.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1-21T15:12:50.512" idx="4">
    <p:pos x="3828" y="1338"/>
    <p:text>Falls hier ein Orientierungspraktikum (6.1a) beschrieben wird, kann diese Folie gelöscht werden.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1-21T15:13:31.435" idx="5">
    <p:pos x="5379" y="1050"/>
    <p:text>Bitte besonders auf Aufgaben und Tätigkeiten eingehen, die laut Approbationsordnung gefordert werden. Falls hier ein Orientierungspraktikum (6.1a) beschrieben wird, kann diese Folie gelöscht werden.</p:text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1A108-1E83-4A92-98EA-43CDE9150258}" type="datetimeFigureOut">
              <a:rPr lang="de-DE" smtClean="0"/>
              <a:t>20.01.2025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54C7D0-2D21-446F-8114-D30C41A6C6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8955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Durch</a:t>
            </a:r>
            <a:r>
              <a:rPr lang="de-DE" baseline="0" dirty="0"/>
              <a:t> „*“ gekennzeichnete Felder durch die entsprechende Information ersetzen </a:t>
            </a:r>
          </a:p>
          <a:p>
            <a:endParaRPr lang="de-DE" baseline="0" dirty="0"/>
          </a:p>
          <a:p>
            <a:r>
              <a:rPr lang="de-DE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Die Datei ist folgendermaßen zu benennen:</a:t>
            </a:r>
          </a:p>
          <a:p>
            <a:endParaRPr lang="de-DE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e-DE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Orientierungspraktikum</a:t>
            </a:r>
          </a:p>
          <a:p>
            <a:r>
              <a:rPr lang="de-DE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 OT Nachname Vorname Nummer des Praktikums.pptx</a:t>
            </a:r>
          </a:p>
          <a:p>
            <a:endParaRPr lang="de-DE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e-DE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Bsp</a:t>
            </a:r>
            <a:r>
              <a:rPr lang="de-DE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BA OT Mustermann Kurt 2.pptx (für das 2. Praktikum von Karla Musterfrau im Bachelor)</a:t>
            </a:r>
          </a:p>
          <a:p>
            <a:endParaRPr lang="de-DE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e-DE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Berufsqualifizierende Tätigkeit I:</a:t>
            </a:r>
          </a:p>
          <a:p>
            <a:r>
              <a:rPr lang="de-DE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 BTQ-I Musterfrau Karla 1.pptx (für das 1. Praktikum von Lisa Mustermann im Master)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4C7D0-2D21-446F-8114-D30C41A6C63C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4184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bei Bedarf, Folie duplizieren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4C7D0-2D21-446F-8114-D30C41A6C63C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9176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was habe ich gemacht? – Zweck? + jeweils ein Fallbeispiel (jeweils eine Folie pro</a:t>
            </a:r>
            <a:r>
              <a:rPr lang="de-DE" baseline="0" dirty="0"/>
              <a:t> Aufgabe)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4C7D0-2D21-446F-8114-D30C41A6C63C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9320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bei Bedarf, Folie duplizieren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4C7D0-2D21-446F-8114-D30C41A6C63C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4678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was habe ich gemacht? – Zweck? + jeweils ein Fallbeispiel (jeweils eine Folie pro</a:t>
            </a:r>
            <a:r>
              <a:rPr lang="de-DE" baseline="0" dirty="0"/>
              <a:t> Aufgabe)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4C7D0-2D21-446F-8114-D30C41A6C63C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87924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Welche (theoretischen) Inhalte aus welchen Veranstaltungen</a:t>
            </a:r>
            <a:r>
              <a:rPr lang="de-DE" baseline="0" dirty="0"/>
              <a:t> des Studiums konnten im Praktikum angewandt bzw. vertieft werden??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4C7D0-2D21-446F-8114-D30C41A6C63C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2948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(was hat mir an dem Praktikum gut gefallen? – Was macht die Stelle empfehlenswert?)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4C7D0-2D21-446F-8114-D30C41A6C63C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2948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(was hat mir an dem Praktikum nicht gefallen? – Was macht die Stelle weniger empfehlenswert?)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4C7D0-2D21-446F-8114-D30C41A6C63C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93265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Empfehlung:</a:t>
            </a:r>
            <a:br>
              <a:rPr lang="de-DE" dirty="0"/>
            </a:br>
            <a:br>
              <a:rPr lang="de-DE" dirty="0"/>
            </a:br>
            <a:r>
              <a:rPr lang="de-DE" dirty="0"/>
              <a:t>Zusammenfassung der Vor-und Nachteile und Urteil, ob die Stelle empfehlenswert ist oder nicht (oder nur bedingt, je nach </a:t>
            </a:r>
            <a:r>
              <a:rPr lang="de-DE" dirty="0" err="1"/>
              <a:t>Studiumsfortschritt</a:t>
            </a:r>
            <a:r>
              <a:rPr lang="de-DE" dirty="0"/>
              <a:t>)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4C7D0-2D21-446F-8114-D30C41A6C63C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2696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82993" y="1072273"/>
            <a:ext cx="8765926" cy="685800"/>
          </a:xfrm>
          <a:prstGeom prst="rect">
            <a:avLst/>
          </a:prstGeom>
        </p:spPr>
        <p:txBody>
          <a:bodyPr/>
          <a:lstStyle>
            <a:lvl1pPr algn="l">
              <a:defRPr sz="2400" cap="all" baseline="0">
                <a:latin typeface="Arial"/>
                <a:cs typeface="Arial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482993" y="1753837"/>
            <a:ext cx="8435156" cy="4897436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charset="2"/>
              <a:buChar char="§"/>
              <a:defRPr sz="2400">
                <a:latin typeface="Arial"/>
                <a:cs typeface="Arial"/>
              </a:defRPr>
            </a:lvl1pPr>
            <a:lvl2pPr>
              <a:defRPr sz="22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91472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503132" y="1058600"/>
            <a:ext cx="8462714" cy="685800"/>
          </a:xfrm>
          <a:prstGeom prst="rect">
            <a:avLst/>
          </a:prstGeom>
        </p:spPr>
        <p:txBody>
          <a:bodyPr/>
          <a:lstStyle>
            <a:lvl1pPr algn="l">
              <a:defRPr sz="2400" cap="all" baseline="0">
                <a:latin typeface="Arial"/>
                <a:cs typeface="Arial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Vertikaler Textplatzhalter 2"/>
          <p:cNvSpPr>
            <a:spLocks noGrp="1"/>
          </p:cNvSpPr>
          <p:nvPr>
            <p:ph type="body" orient="vert" idx="1"/>
          </p:nvPr>
        </p:nvSpPr>
        <p:spPr>
          <a:xfrm rot="10800000">
            <a:off x="492507" y="1727024"/>
            <a:ext cx="8496622" cy="4681115"/>
          </a:xfrm>
          <a:prstGeom prst="rect">
            <a:avLst/>
          </a:prstGeom>
        </p:spPr>
        <p:txBody>
          <a:bodyPr vert="eaVert"/>
          <a:lstStyle>
            <a:lvl1pPr marL="342900" indent="-342900">
              <a:buFont typeface="Wingdings" charset="2"/>
              <a:buChar char="§"/>
              <a:defRPr sz="2400">
                <a:latin typeface="Arial"/>
                <a:cs typeface="Arial"/>
              </a:defRPr>
            </a:lvl1pPr>
            <a:lvl2pPr>
              <a:defRPr sz="22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522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ertikaler Titel 1"/>
          <p:cNvSpPr>
            <a:spLocks noGrp="1"/>
          </p:cNvSpPr>
          <p:nvPr>
            <p:ph type="title" orient="vert" hasCustomPrompt="1"/>
          </p:nvPr>
        </p:nvSpPr>
        <p:spPr>
          <a:xfrm rot="10800000">
            <a:off x="478399" y="1008995"/>
            <a:ext cx="1749136" cy="5328591"/>
          </a:xfrm>
          <a:prstGeom prst="rect">
            <a:avLst/>
          </a:prstGeom>
        </p:spPr>
        <p:txBody>
          <a:bodyPr vert="eaVert"/>
          <a:lstStyle>
            <a:lvl1pPr algn="l">
              <a:defRPr sz="2400" cap="all" baseline="0">
                <a:latin typeface="Arial"/>
                <a:cs typeface="Arial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8" name="Vertikaler Textplatzhalter 2"/>
          <p:cNvSpPr>
            <a:spLocks noGrp="1"/>
          </p:cNvSpPr>
          <p:nvPr>
            <p:ph type="body" orient="vert" idx="1"/>
          </p:nvPr>
        </p:nvSpPr>
        <p:spPr>
          <a:xfrm rot="10800000">
            <a:off x="2235165" y="1008996"/>
            <a:ext cx="6768430" cy="5345038"/>
          </a:xfrm>
          <a:prstGeom prst="rect">
            <a:avLst/>
          </a:prstGeom>
        </p:spPr>
        <p:txBody>
          <a:bodyPr vert="eaVert"/>
          <a:lstStyle>
            <a:lvl1pPr marL="342900" indent="-342900">
              <a:buFont typeface="Wingdings" charset="2"/>
              <a:buChar char="§"/>
              <a:defRPr sz="2400">
                <a:latin typeface="Arial"/>
                <a:cs typeface="Arial"/>
              </a:defRPr>
            </a:lvl1pPr>
            <a:lvl2pPr>
              <a:defRPr sz="22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9941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251520" y="188641"/>
            <a:ext cx="7272808" cy="1224136"/>
          </a:xfrm>
          <a:prstGeom prst="rect">
            <a:avLst/>
          </a:prstGeom>
        </p:spPr>
        <p:txBody>
          <a:bodyPr/>
          <a:lstStyle>
            <a:lvl1pPr algn="l">
              <a:defRPr sz="3200" b="1" cap="all">
                <a:latin typeface="Arial"/>
                <a:cs typeface="Arial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"/>
          </p:nvPr>
        </p:nvSpPr>
        <p:spPr>
          <a:xfrm>
            <a:off x="251520" y="1628800"/>
            <a:ext cx="8640960" cy="4896544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>
              <a:lnSpc>
                <a:spcPct val="150000"/>
              </a:lnSpc>
              <a:buNone/>
              <a:defRPr sz="2000">
                <a:latin typeface="Arial"/>
                <a:cs typeface="Arial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9335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2"/>
          <p:cNvSpPr>
            <a:spLocks noGrp="1"/>
          </p:cNvSpPr>
          <p:nvPr>
            <p:ph sz="half" idx="1"/>
          </p:nvPr>
        </p:nvSpPr>
        <p:spPr>
          <a:xfrm>
            <a:off x="624798" y="1784883"/>
            <a:ext cx="4085406" cy="4881562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charset="2"/>
              <a:buChar char="§"/>
              <a:defRPr sz="2400">
                <a:latin typeface="Arial"/>
                <a:cs typeface="Arial"/>
              </a:defRPr>
            </a:lvl1pPr>
            <a:lvl2pPr>
              <a:defRPr sz="22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Inhaltsplatzhalter 3"/>
          <p:cNvSpPr>
            <a:spLocks noGrp="1"/>
          </p:cNvSpPr>
          <p:nvPr>
            <p:ph sz="half" idx="2"/>
          </p:nvPr>
        </p:nvSpPr>
        <p:spPr>
          <a:xfrm>
            <a:off x="4998236" y="1784883"/>
            <a:ext cx="4086000" cy="4881562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charset="2"/>
              <a:buChar char="§"/>
              <a:defRPr sz="2400">
                <a:latin typeface="Arial"/>
                <a:cs typeface="Arial"/>
              </a:defRPr>
            </a:lvl1pPr>
            <a:lvl2pPr>
              <a:defRPr sz="22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408774" y="1084000"/>
            <a:ext cx="7696200" cy="685800"/>
          </a:xfrm>
          <a:prstGeom prst="rect">
            <a:avLst/>
          </a:prstGeom>
        </p:spPr>
        <p:txBody>
          <a:bodyPr/>
          <a:lstStyle>
            <a:lvl1pPr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 cap="all" baseline="0">
                <a:solidFill>
                  <a:srgbClr val="333333"/>
                </a:solidFill>
                <a:latin typeface="+mj-lt"/>
                <a:ea typeface="ＭＳ Ｐゴシック" pitchFamily="68" charset="-128"/>
                <a:cs typeface="ＭＳ Ｐゴシック" pitchFamily="68" charset="-128"/>
              </a:defRPr>
            </a:lvl1pPr>
            <a:lvl2pPr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  <a:ea typeface="ＭＳ Ｐゴシック" pitchFamily="68" charset="-128"/>
                <a:cs typeface="ＭＳ Ｐゴシック" pitchFamily="68" charset="-128"/>
              </a:defRPr>
            </a:lvl2pPr>
            <a:lvl3pPr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  <a:ea typeface="ＭＳ Ｐゴシック" pitchFamily="68" charset="-128"/>
                <a:cs typeface="ＭＳ Ｐゴシック" pitchFamily="68" charset="-128"/>
              </a:defRPr>
            </a:lvl3pPr>
            <a:lvl4pPr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  <a:ea typeface="ＭＳ Ｐゴシック" pitchFamily="68" charset="-128"/>
                <a:cs typeface="ＭＳ Ｐゴシック" pitchFamily="68" charset="-128"/>
              </a:defRPr>
            </a:lvl4pPr>
            <a:lvl5pPr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  <a:ea typeface="ＭＳ Ｐゴシック" pitchFamily="68" charset="-128"/>
                <a:cs typeface="ＭＳ Ｐゴシック" pitchFamily="68" charset="-128"/>
              </a:defRPr>
            </a:lvl5pPr>
            <a:lvl6pPr marL="457200"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</a:defRPr>
            </a:lvl6pPr>
            <a:lvl7pPr marL="914400"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</a:defRPr>
            </a:lvl7pPr>
            <a:lvl8pPr marL="1371600"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</a:defRPr>
            </a:lvl8pPr>
            <a:lvl9pPr marL="1828800"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</a:defRPr>
            </a:lvl9pPr>
          </a:lstStyle>
          <a:p>
            <a:r>
              <a:rPr lang="de-DE" sz="2400" dirty="0">
                <a:latin typeface="Arial"/>
                <a:cs typeface="Arial"/>
              </a:rPr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021173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2"/>
          <p:cNvSpPr>
            <a:spLocks noGrp="1"/>
          </p:cNvSpPr>
          <p:nvPr>
            <p:ph sz="half" idx="1"/>
          </p:nvPr>
        </p:nvSpPr>
        <p:spPr>
          <a:xfrm>
            <a:off x="624798" y="1784883"/>
            <a:ext cx="4085406" cy="4881562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charset="2"/>
              <a:buChar char="§"/>
              <a:defRPr sz="2400">
                <a:latin typeface="Arial"/>
                <a:cs typeface="Arial"/>
              </a:defRPr>
            </a:lvl1pPr>
            <a:lvl2pPr>
              <a:defRPr sz="22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9" name="Inhaltsplatzhalter 3"/>
          <p:cNvSpPr>
            <a:spLocks noGrp="1"/>
          </p:cNvSpPr>
          <p:nvPr>
            <p:ph sz="half" idx="2"/>
          </p:nvPr>
        </p:nvSpPr>
        <p:spPr>
          <a:xfrm>
            <a:off x="4998236" y="1784883"/>
            <a:ext cx="4086000" cy="4881562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charset="2"/>
              <a:buChar char="§"/>
              <a:defRPr sz="2400">
                <a:latin typeface="Arial"/>
                <a:cs typeface="Arial"/>
              </a:defRPr>
            </a:lvl1pPr>
            <a:lvl2pPr>
              <a:defRPr sz="22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0" name="Titel 1"/>
          <p:cNvSpPr txBox="1">
            <a:spLocks/>
          </p:cNvSpPr>
          <p:nvPr/>
        </p:nvSpPr>
        <p:spPr>
          <a:xfrm>
            <a:off x="408774" y="1084000"/>
            <a:ext cx="7696200" cy="685800"/>
          </a:xfrm>
          <a:prstGeom prst="rect">
            <a:avLst/>
          </a:prstGeom>
        </p:spPr>
        <p:txBody>
          <a:bodyPr/>
          <a:lstStyle>
            <a:lvl1pPr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 cap="all" baseline="0">
                <a:solidFill>
                  <a:srgbClr val="333333"/>
                </a:solidFill>
                <a:latin typeface="+mj-lt"/>
                <a:ea typeface="ＭＳ Ｐゴシック" pitchFamily="68" charset="-128"/>
                <a:cs typeface="ＭＳ Ｐゴシック" pitchFamily="68" charset="-128"/>
              </a:defRPr>
            </a:lvl1pPr>
            <a:lvl2pPr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  <a:ea typeface="ＭＳ Ｐゴシック" pitchFamily="68" charset="-128"/>
                <a:cs typeface="ＭＳ Ｐゴシック" pitchFamily="68" charset="-128"/>
              </a:defRPr>
            </a:lvl2pPr>
            <a:lvl3pPr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  <a:ea typeface="ＭＳ Ｐゴシック" pitchFamily="68" charset="-128"/>
                <a:cs typeface="ＭＳ Ｐゴシック" pitchFamily="68" charset="-128"/>
              </a:defRPr>
            </a:lvl3pPr>
            <a:lvl4pPr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  <a:ea typeface="ＭＳ Ｐゴシック" pitchFamily="68" charset="-128"/>
                <a:cs typeface="ＭＳ Ｐゴシック" pitchFamily="68" charset="-128"/>
              </a:defRPr>
            </a:lvl4pPr>
            <a:lvl5pPr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  <a:ea typeface="ＭＳ Ｐゴシック" pitchFamily="68" charset="-128"/>
                <a:cs typeface="ＭＳ Ｐゴシック" pitchFamily="68" charset="-128"/>
              </a:defRPr>
            </a:lvl5pPr>
            <a:lvl6pPr marL="457200"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</a:defRPr>
            </a:lvl6pPr>
            <a:lvl7pPr marL="914400"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</a:defRPr>
            </a:lvl7pPr>
            <a:lvl8pPr marL="1371600"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</a:defRPr>
            </a:lvl8pPr>
            <a:lvl9pPr marL="1828800"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</a:defRPr>
            </a:lvl9pPr>
          </a:lstStyle>
          <a:p>
            <a:r>
              <a:rPr lang="de-DE" sz="2400" dirty="0">
                <a:latin typeface="Arial"/>
                <a:cs typeface="Arial"/>
              </a:rPr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51357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2"/>
          <p:cNvSpPr>
            <a:spLocks noGrp="1"/>
          </p:cNvSpPr>
          <p:nvPr>
            <p:ph type="body" idx="1"/>
          </p:nvPr>
        </p:nvSpPr>
        <p:spPr>
          <a:xfrm>
            <a:off x="593775" y="1758072"/>
            <a:ext cx="4040188" cy="82621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1" name="Inhaltsplatzhalter 3"/>
          <p:cNvSpPr>
            <a:spLocks noGrp="1"/>
          </p:cNvSpPr>
          <p:nvPr>
            <p:ph sz="half" idx="2"/>
          </p:nvPr>
        </p:nvSpPr>
        <p:spPr>
          <a:xfrm>
            <a:off x="593775" y="2584289"/>
            <a:ext cx="4040188" cy="4071219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charset="2"/>
              <a:buChar char="§"/>
              <a:defRPr sz="2400">
                <a:latin typeface="Arial"/>
                <a:cs typeface="Arial"/>
              </a:defRPr>
            </a:lvl1pPr>
            <a:lvl2pPr>
              <a:defRPr sz="22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2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974953" y="1758072"/>
            <a:ext cx="4085084" cy="82621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3" name="Inhaltsplatzhalter 5"/>
          <p:cNvSpPr>
            <a:spLocks noGrp="1"/>
          </p:cNvSpPr>
          <p:nvPr>
            <p:ph sz="quarter" idx="4"/>
          </p:nvPr>
        </p:nvSpPr>
        <p:spPr>
          <a:xfrm>
            <a:off x="4974953" y="2584289"/>
            <a:ext cx="4085084" cy="4071219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charset="2"/>
              <a:buChar char="§"/>
              <a:defRPr sz="2400">
                <a:latin typeface="Arial"/>
                <a:cs typeface="Arial"/>
              </a:defRPr>
            </a:lvl1pPr>
            <a:lvl2pPr>
              <a:defRPr sz="22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4" name="Titel 1"/>
          <p:cNvSpPr txBox="1">
            <a:spLocks/>
          </p:cNvSpPr>
          <p:nvPr/>
        </p:nvSpPr>
        <p:spPr>
          <a:xfrm>
            <a:off x="366441" y="1071300"/>
            <a:ext cx="7696200" cy="685800"/>
          </a:xfrm>
          <a:prstGeom prst="rect">
            <a:avLst/>
          </a:prstGeom>
        </p:spPr>
        <p:txBody>
          <a:bodyPr/>
          <a:lstStyle>
            <a:lvl1pPr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 cap="all" baseline="0">
                <a:solidFill>
                  <a:srgbClr val="333333"/>
                </a:solidFill>
                <a:latin typeface="+mj-lt"/>
                <a:ea typeface="ＭＳ Ｐゴシック" pitchFamily="68" charset="-128"/>
                <a:cs typeface="ＭＳ Ｐゴシック" pitchFamily="68" charset="-128"/>
              </a:defRPr>
            </a:lvl1pPr>
            <a:lvl2pPr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  <a:ea typeface="ＭＳ Ｐゴシック" pitchFamily="68" charset="-128"/>
                <a:cs typeface="ＭＳ Ｐゴシック" pitchFamily="68" charset="-128"/>
              </a:defRPr>
            </a:lvl2pPr>
            <a:lvl3pPr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  <a:ea typeface="ＭＳ Ｐゴシック" pitchFamily="68" charset="-128"/>
                <a:cs typeface="ＭＳ Ｐゴシック" pitchFamily="68" charset="-128"/>
              </a:defRPr>
            </a:lvl3pPr>
            <a:lvl4pPr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  <a:ea typeface="ＭＳ Ｐゴシック" pitchFamily="68" charset="-128"/>
                <a:cs typeface="ＭＳ Ｐゴシック" pitchFamily="68" charset="-128"/>
              </a:defRPr>
            </a:lvl4pPr>
            <a:lvl5pPr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  <a:ea typeface="ＭＳ Ｐゴシック" pitchFamily="68" charset="-128"/>
                <a:cs typeface="ＭＳ Ｐゴシック" pitchFamily="68" charset="-128"/>
              </a:defRPr>
            </a:lvl5pPr>
            <a:lvl6pPr marL="457200"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</a:defRPr>
            </a:lvl6pPr>
            <a:lvl7pPr marL="914400"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</a:defRPr>
            </a:lvl7pPr>
            <a:lvl8pPr marL="1371600"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</a:defRPr>
            </a:lvl8pPr>
            <a:lvl9pPr marL="1828800" algn="l" defTabSz="817563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333333"/>
                </a:solidFill>
                <a:latin typeface="Arial" pitchFamily="67" charset="0"/>
              </a:defRPr>
            </a:lvl9pPr>
          </a:lstStyle>
          <a:p>
            <a:r>
              <a:rPr lang="de-DE" sz="2400" dirty="0">
                <a:latin typeface="Arial"/>
                <a:cs typeface="Arial"/>
              </a:rPr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85204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685800" y="2630413"/>
            <a:ext cx="7772400" cy="1600200"/>
          </a:xfrm>
          <a:prstGeom prst="rect">
            <a:avLst/>
          </a:prstGeom>
        </p:spPr>
        <p:txBody>
          <a:bodyPr/>
          <a:lstStyle>
            <a:lvl1pPr algn="l">
              <a:defRPr sz="4000" cap="all" baseline="0">
                <a:latin typeface="Arial"/>
                <a:cs typeface="Arial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59982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6469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569101" y="1246024"/>
            <a:ext cx="3008313" cy="998587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>
          <a:xfrm>
            <a:off x="3686951" y="1246024"/>
            <a:ext cx="5344864" cy="5607397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charset="2"/>
              <a:buChar char="§"/>
              <a:defRPr sz="2400">
                <a:latin typeface="Arial"/>
                <a:cs typeface="Arial"/>
              </a:defRPr>
            </a:lvl1pPr>
            <a:lvl2pPr>
              <a:defRPr sz="22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0" name="Textplatzhalter 3"/>
          <p:cNvSpPr>
            <a:spLocks noGrp="1"/>
          </p:cNvSpPr>
          <p:nvPr>
            <p:ph type="body" sz="half" idx="2"/>
          </p:nvPr>
        </p:nvSpPr>
        <p:spPr>
          <a:xfrm>
            <a:off x="569101" y="2316346"/>
            <a:ext cx="3008313" cy="45367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04719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2"/>
          <p:cNvSpPr>
            <a:spLocks noGrp="1"/>
          </p:cNvSpPr>
          <p:nvPr>
            <p:ph type="pic" idx="1"/>
          </p:nvPr>
        </p:nvSpPr>
        <p:spPr>
          <a:xfrm>
            <a:off x="521984" y="1050131"/>
            <a:ext cx="8156349" cy="4579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/>
                <a:cs typeface="Arial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521984" y="5701505"/>
            <a:ext cx="8156349" cy="432271"/>
          </a:xfrm>
          <a:prstGeom prst="rect">
            <a:avLst/>
          </a:prstGeom>
        </p:spPr>
        <p:txBody>
          <a:bodyPr anchor="b"/>
          <a:lstStyle>
            <a:lvl1pPr algn="l">
              <a:defRPr sz="2400" b="1" cap="all" baseline="0">
                <a:latin typeface="Arial"/>
                <a:cs typeface="Arial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0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531508" y="6152827"/>
            <a:ext cx="8146825" cy="504056"/>
          </a:xfrm>
          <a:prstGeom prst="rect">
            <a:avLst/>
          </a:prstGeom>
        </p:spPr>
        <p:txBody>
          <a:bodyPr/>
          <a:lstStyle>
            <a:lvl1pPr marL="0" marR="0" indent="0" algn="l" defTabSz="81756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33"/>
              </a:buClr>
              <a:buSzPct val="65000"/>
              <a:buFont typeface="Wingdings" charset="0"/>
              <a:buNone/>
              <a:tabLst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19277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-45950" y="0"/>
            <a:ext cx="9202650" cy="6603999"/>
          </a:xfrm>
          <a:prstGeom prst="rect">
            <a:avLst/>
          </a:prstGeom>
          <a:gradFill flip="none" rotWithShape="1">
            <a:gsLst>
              <a:gs pos="100000">
                <a:srgbClr val="7A8B94">
                  <a:alpha val="73000"/>
                </a:srgbClr>
              </a:gs>
              <a:gs pos="0">
                <a:srgbClr val="A6B3BD">
                  <a:alpha val="73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endParaRPr lang="de-DE" sz="1800">
              <a:solidFill>
                <a:srgbClr val="FFFFFF"/>
              </a:solidFill>
              <a:latin typeface="Calibri" charset="0"/>
            </a:endParaRPr>
          </a:p>
        </p:txBody>
      </p:sp>
      <p:cxnSp>
        <p:nvCxnSpPr>
          <p:cNvPr id="9" name="Gerade Verbindung 22"/>
          <p:cNvCxnSpPr>
            <a:cxnSpLocks noChangeShapeType="1"/>
          </p:cNvCxnSpPr>
          <p:nvPr/>
        </p:nvCxnSpPr>
        <p:spPr bwMode="auto">
          <a:xfrm>
            <a:off x="0" y="6743700"/>
            <a:ext cx="9164638" cy="1588"/>
          </a:xfrm>
          <a:prstGeom prst="line">
            <a:avLst/>
          </a:prstGeom>
          <a:noFill/>
          <a:ln w="2540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7251700" y="6657975"/>
            <a:ext cx="1541463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defTabSz="8175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8175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fld id="{6B895F2B-F514-234D-A4FD-FADBBD3D9A62}" type="slidenum">
              <a:rPr lang="de-DE" sz="1200" smtClean="0">
                <a:solidFill>
                  <a:schemeClr val="bg1"/>
                </a:solidFill>
                <a:cs typeface="Univers 55" charset="0"/>
              </a:rPr>
              <a:pPr algn="r">
                <a:defRPr/>
              </a:pPr>
              <a:t>‹Nr.›</a:t>
            </a:fld>
            <a:r>
              <a:rPr lang="de-DE" sz="1200">
                <a:solidFill>
                  <a:schemeClr val="bg1"/>
                </a:solidFill>
                <a:cs typeface="Univers 55" charset="0"/>
              </a:rPr>
              <a:t> von 12</a:t>
            </a:r>
          </a:p>
        </p:txBody>
      </p:sp>
      <p:cxnSp>
        <p:nvCxnSpPr>
          <p:cNvPr id="1031" name="Gerade Verbindung 23"/>
          <p:cNvCxnSpPr>
            <a:cxnSpLocks noChangeShapeType="1"/>
          </p:cNvCxnSpPr>
          <p:nvPr/>
        </p:nvCxnSpPr>
        <p:spPr bwMode="auto">
          <a:xfrm>
            <a:off x="0" y="6619875"/>
            <a:ext cx="9163050" cy="1588"/>
          </a:xfrm>
          <a:prstGeom prst="line">
            <a:avLst/>
          </a:prstGeom>
          <a:noFill/>
          <a:ln w="25400">
            <a:solidFill>
              <a:srgbClr val="74B42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pic>
        <p:nvPicPr>
          <p:cNvPr id="1033" name="Bild 11" descr="Logo_BUW-1.Weiss-01.png"/>
          <p:cNvPicPr>
            <a:picLocks noChangeAspect="1"/>
          </p:cNvPicPr>
          <p:nvPr/>
        </p:nvPicPr>
        <p:blipFill>
          <a:blip r:embed="rId13">
            <a:alphaModFix amt="1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19" t="10001" r="76489" b="17500"/>
          <a:stretch>
            <a:fillRect/>
          </a:stretch>
        </p:blipFill>
        <p:spPr bwMode="auto">
          <a:xfrm>
            <a:off x="6588125" y="1104900"/>
            <a:ext cx="2606675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>
                    <a:alpha val="18823"/>
                  </a:srgbClr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hteck 11"/>
          <p:cNvSpPr/>
          <p:nvPr/>
        </p:nvSpPr>
        <p:spPr>
          <a:xfrm>
            <a:off x="7416800" y="271463"/>
            <a:ext cx="1727200" cy="539750"/>
          </a:xfrm>
          <a:prstGeom prst="rect">
            <a:avLst/>
          </a:prstGeom>
          <a:solidFill>
            <a:srgbClr val="7DB423"/>
          </a:solidFill>
          <a:ln>
            <a:noFill/>
          </a:ln>
          <a:effectLst>
            <a:outerShdw blurRad="136525" dist="25400" dir="8520000" rotWithShape="0">
              <a:srgbClr val="000000">
                <a:alpha val="42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sz="1800"/>
          </a:p>
        </p:txBody>
      </p:sp>
      <p:pic>
        <p:nvPicPr>
          <p:cNvPr id="1035" name="Bild 12" descr="BUW_Logo-weiss.pn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331788"/>
            <a:ext cx="11461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85" charset="-128"/>
          <a:cs typeface="ＭＳ Ｐゴシック" pitchFamily="85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5" charset="0"/>
          <a:ea typeface="ＭＳ Ｐゴシック" pitchFamily="85" charset="-128"/>
          <a:cs typeface="ＭＳ Ｐゴシック" pitchFamily="85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5" charset="0"/>
          <a:ea typeface="ＭＳ Ｐゴシック" pitchFamily="85" charset="-128"/>
          <a:cs typeface="ＭＳ Ｐゴシック" pitchFamily="85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5" charset="0"/>
          <a:ea typeface="ＭＳ Ｐゴシック" pitchFamily="85" charset="-128"/>
          <a:cs typeface="ＭＳ Ｐゴシック" pitchFamily="85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5" charset="0"/>
          <a:ea typeface="ＭＳ Ｐゴシック" pitchFamily="85" charset="-128"/>
          <a:cs typeface="ＭＳ Ｐゴシック" pitchFamily="85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5" charset="0"/>
          <a:ea typeface="ＭＳ Ｐゴシック" pitchFamily="85" charset="-128"/>
          <a:cs typeface="ＭＳ Ｐゴシック" pitchFamily="8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5" charset="0"/>
          <a:ea typeface="ＭＳ Ｐゴシック" pitchFamily="85" charset="-128"/>
          <a:cs typeface="ＭＳ Ｐゴシック" pitchFamily="8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5" charset="0"/>
          <a:ea typeface="ＭＳ Ｐゴシック" pitchFamily="85" charset="-128"/>
          <a:cs typeface="ＭＳ Ｐゴシック" pitchFamily="8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5" charset="0"/>
          <a:ea typeface="ＭＳ Ｐゴシック" pitchFamily="85" charset="-128"/>
          <a:cs typeface="ＭＳ Ｐゴシック" pitchFamily="8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85" charset="-128"/>
          <a:cs typeface="ＭＳ Ｐゴシック" pitchFamily="85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85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85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85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8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2993" y="620688"/>
            <a:ext cx="8765926" cy="936104"/>
          </a:xfrm>
        </p:spPr>
        <p:txBody>
          <a:bodyPr>
            <a:normAutofit/>
          </a:bodyPr>
          <a:lstStyle/>
          <a:p>
            <a:pPr algn="ctr"/>
            <a:r>
              <a:rPr lang="de-DE" sz="3000" b="1" dirty="0"/>
              <a:t>Praktikumsbericht</a:t>
            </a:r>
            <a:br>
              <a:rPr lang="de-DE" sz="3200" b="1" dirty="0"/>
            </a:br>
            <a:r>
              <a:rPr lang="de-DE" sz="2000" b="1" dirty="0"/>
              <a:t>psychotherapeutisches Praxisfeld</a:t>
            </a:r>
          </a:p>
        </p:txBody>
      </p:sp>
      <p:sp>
        <p:nvSpPr>
          <p:cNvPr id="3" name="Untertite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/>
              <a:t>*Name der Institution*</a:t>
            </a:r>
            <a:br>
              <a:rPr lang="de-DE" dirty="0"/>
            </a:br>
            <a:r>
              <a:rPr lang="de-DE" dirty="0"/>
              <a:t>*Zeitraum* </a:t>
            </a:r>
          </a:p>
          <a:p>
            <a:pPr marL="0" indent="0" algn="ctr">
              <a:buNone/>
            </a:pPr>
            <a:r>
              <a:rPr lang="de-DE" dirty="0"/>
              <a:t>*geleistete Stunden*</a:t>
            </a:r>
          </a:p>
          <a:p>
            <a:pPr marL="0" indent="0" algn="ctr">
              <a:buNone/>
            </a:pPr>
            <a:br>
              <a:rPr lang="de-DE" dirty="0"/>
            </a:br>
            <a:r>
              <a:rPr lang="de-DE" dirty="0"/>
              <a:t>*Name des Studierenden*</a:t>
            </a:r>
            <a:br>
              <a:rPr lang="de-DE" dirty="0"/>
            </a:br>
            <a:r>
              <a:rPr lang="de-DE" dirty="0"/>
              <a:t>*Fachsemester*</a:t>
            </a:r>
          </a:p>
          <a:p>
            <a:pPr marL="0" indent="0" algn="ctr">
              <a:buNone/>
            </a:pPr>
            <a:r>
              <a:rPr lang="de-DE" dirty="0"/>
              <a:t>*Modul X.X Bachelor*</a:t>
            </a:r>
          </a:p>
          <a:p>
            <a:pPr marL="0" indent="0" algn="ctr">
              <a:buNone/>
            </a:pPr>
            <a:r>
              <a:rPr lang="de-DE" dirty="0"/>
              <a:t>*PO XXXX*</a:t>
            </a: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9425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/>
              <a:t>Zusammenhang mit Inhalten </a:t>
            </a:r>
            <a:br>
              <a:rPr lang="de-DE" sz="2800" dirty="0"/>
            </a:br>
            <a:r>
              <a:rPr lang="de-DE" sz="2800" dirty="0"/>
              <a:t>des Studiums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*aus welchen Veranstaltungen des Studiums konnten Inhalte angewandt /  vertieft werden*</a:t>
            </a:r>
          </a:p>
        </p:txBody>
      </p:sp>
    </p:spTree>
    <p:extLst>
      <p:ext uri="{BB962C8B-B14F-4D97-AF65-F5344CB8AC3E}">
        <p14:creationId xmlns:p14="http://schemas.microsoft.com/office/powerpoint/2010/main" val="1137246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 err="1"/>
              <a:t>VorTeile</a:t>
            </a:r>
            <a:endParaRPr lang="de-DE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*Vorteile auflisten*</a:t>
            </a:r>
          </a:p>
        </p:txBody>
      </p:sp>
    </p:spTree>
    <p:extLst>
      <p:ext uri="{BB962C8B-B14F-4D97-AF65-F5344CB8AC3E}">
        <p14:creationId xmlns:p14="http://schemas.microsoft.com/office/powerpoint/2010/main" val="654698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/>
              <a:t>Nachteile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*Nachteile auflisten*</a:t>
            </a:r>
          </a:p>
        </p:txBody>
      </p:sp>
    </p:spTree>
    <p:extLst>
      <p:ext uri="{BB962C8B-B14F-4D97-AF65-F5344CB8AC3E}">
        <p14:creationId xmlns:p14="http://schemas.microsoft.com/office/powerpoint/2010/main" val="2299320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/>
              <a:t>Fazit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Ist das Tätigkeitsfeld interessant und für angehende Psychologen relevant? </a:t>
            </a:r>
          </a:p>
          <a:p>
            <a:br>
              <a:rPr lang="de-DE" dirty="0"/>
            </a:br>
            <a:r>
              <a:rPr lang="de-DE" dirty="0"/>
              <a:t>*begründete Antwort*</a:t>
            </a:r>
          </a:p>
          <a:p>
            <a:endParaRPr lang="de-DE" dirty="0"/>
          </a:p>
          <a:p>
            <a:r>
              <a:rPr lang="de-DE" dirty="0"/>
              <a:t>Ist die Praktikumsstelle empfehlenswert?</a:t>
            </a:r>
          </a:p>
          <a:p>
            <a:endParaRPr lang="de-DE" dirty="0"/>
          </a:p>
          <a:p>
            <a:r>
              <a:rPr lang="de-DE" dirty="0"/>
              <a:t>*begründete Antwort*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3955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8641"/>
            <a:ext cx="7992888" cy="1224136"/>
          </a:xfrm>
        </p:spPr>
        <p:txBody>
          <a:bodyPr/>
          <a:lstStyle/>
          <a:p>
            <a:r>
              <a:rPr lang="de-DE" sz="2800" dirty="0"/>
              <a:t>sonstige Kommentare und Besonderheiten des Praktikums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*Besonderheiten des Praktikums*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*</a:t>
            </a:r>
            <a:r>
              <a:rPr lang="de-DE"/>
              <a:t>sonstige Kommentare*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63421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/>
              <a:t>Gliederung</a:t>
            </a:r>
          </a:p>
        </p:txBody>
      </p:sp>
      <p:sp>
        <p:nvSpPr>
          <p:cNvPr id="4" name="Inhaltsplatzhalter 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t">
            <a:no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/>
              <a:t>Institution und psychotherapeutische Tätigkeit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/>
              <a:t>Das Praktikum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/>
              <a:t>Vor- und Nachteile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/>
              <a:t>Persönliches Fazit</a:t>
            </a:r>
          </a:p>
        </p:txBody>
      </p:sp>
    </p:spTree>
    <p:extLst>
      <p:ext uri="{BB962C8B-B14F-4D97-AF65-F5344CB8AC3E}">
        <p14:creationId xmlns:p14="http://schemas.microsoft.com/office/powerpoint/2010/main" val="1074857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8641"/>
            <a:ext cx="7920880" cy="1224136"/>
          </a:xfrm>
        </p:spPr>
        <p:txBody>
          <a:bodyPr>
            <a:normAutofit/>
          </a:bodyPr>
          <a:lstStyle/>
          <a:p>
            <a:r>
              <a:rPr lang="de-DE" sz="2800" dirty="0"/>
              <a:t>Institution und</a:t>
            </a:r>
            <a:br>
              <a:rPr lang="de-DE" sz="2800" dirty="0"/>
            </a:br>
            <a:r>
              <a:rPr lang="de-DE" sz="2800" dirty="0"/>
              <a:t>psychotherapeutische Tätigkeit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*Namen der Einrichtung*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*Name der Abteilung*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*Tätigkeitsfeld der Einrichtung*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*Standort(e)*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*Größe/ Anzahl der Mitarbeiter*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* sonstiges / Besonderheiten*</a:t>
            </a:r>
          </a:p>
        </p:txBody>
      </p:sp>
    </p:spTree>
    <p:extLst>
      <p:ext uri="{BB962C8B-B14F-4D97-AF65-F5344CB8AC3E}">
        <p14:creationId xmlns:p14="http://schemas.microsoft.com/office/powerpoint/2010/main" val="431062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/>
              <a:t>Institution und</a:t>
            </a:r>
            <a:br>
              <a:rPr lang="de-DE" sz="2800" dirty="0"/>
            </a:br>
            <a:r>
              <a:rPr lang="de-DE" sz="2800" dirty="0"/>
              <a:t>psychologische Tätigkeit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Welche Aufgaben haben Psychotherapeuten dort?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*Antworten auflisten*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796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/>
              <a:t>Das Praktikum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*Abteilung*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*Arbeitsstandort*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*Arbeitszeiten*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*Vergütung*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Mindestdauer des Praktikums ja/nein, wenn ja _____ h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7887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/>
              <a:t>Das Praktikum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Aufgaben und Tätigkeiten im Rahmen des Orientierungspraktikums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*Auflistung der eigenen Aufgaben und Tätigkeiten*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99497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/>
              <a:t>Das Praktikum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*Erklärung der zuvor aufgelisteten Aufgaben und Tätigkeiten im Rahmen des Orientierungspraktikums*</a:t>
            </a:r>
          </a:p>
        </p:txBody>
      </p:sp>
    </p:spTree>
    <p:extLst>
      <p:ext uri="{BB962C8B-B14F-4D97-AF65-F5344CB8AC3E}">
        <p14:creationId xmlns:p14="http://schemas.microsoft.com/office/powerpoint/2010/main" val="357186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/>
              <a:t>Das Praktikum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Aufgaben und Tätigkeiten im Rahmen der Berufsqualifizierenden Tätigkeit I</a:t>
            </a:r>
          </a:p>
          <a:p>
            <a:r>
              <a:rPr lang="de-DE" dirty="0"/>
              <a:t>*Auflistung der eigenen Aufgaben und Tätigkeiten*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970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/>
              <a:t>Das Praktikum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*Erklärung der zuvor aufgelisteten Aufgaben und Tätigkeiten im Rahmen der Berufsqualifizierenden Tätigkeit I*</a:t>
            </a:r>
          </a:p>
        </p:txBody>
      </p:sp>
    </p:spTree>
    <p:extLst>
      <p:ext uri="{BB962C8B-B14F-4D97-AF65-F5344CB8AC3E}">
        <p14:creationId xmlns:p14="http://schemas.microsoft.com/office/powerpoint/2010/main" val="267476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PPT-Vorlage-Uni_3</Template>
  <TotalTime>0</TotalTime>
  <Words>473</Words>
  <Application>Microsoft Office PowerPoint</Application>
  <PresentationFormat>Bildschirmpräsentation (4:3)</PresentationFormat>
  <Paragraphs>84</Paragraphs>
  <Slides>14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Office-Design</vt:lpstr>
      <vt:lpstr>Praktikumsbericht psychotherapeutisches Praxisfeld</vt:lpstr>
      <vt:lpstr>Gliederung</vt:lpstr>
      <vt:lpstr>Institution und psychotherapeutische Tätigkeit</vt:lpstr>
      <vt:lpstr>Institution und psychologische Tätigkeit</vt:lpstr>
      <vt:lpstr>Das Praktikum</vt:lpstr>
      <vt:lpstr>Das Praktikum</vt:lpstr>
      <vt:lpstr>Das Praktikum</vt:lpstr>
      <vt:lpstr>Das Praktikum</vt:lpstr>
      <vt:lpstr>Das Praktikum</vt:lpstr>
      <vt:lpstr>Zusammenhang mit Inhalten  des Studiums</vt:lpstr>
      <vt:lpstr>VorTeile</vt:lpstr>
      <vt:lpstr>Nachteile</vt:lpstr>
      <vt:lpstr>Fazit</vt:lpstr>
      <vt:lpstr>sonstige Kommentare und Besonderheiten des Praktikums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Praktikumsbericht *Name der Institution*</dc:title>
  <dc:creator>Standard</dc:creator>
  <cp:lastModifiedBy>spoo</cp:lastModifiedBy>
  <cp:revision>40</cp:revision>
  <dcterms:created xsi:type="dcterms:W3CDTF">2014-08-12T12:46:32Z</dcterms:created>
  <dcterms:modified xsi:type="dcterms:W3CDTF">2025-01-20T10:55:47Z</dcterms:modified>
</cp:coreProperties>
</file>